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5" r:id="rId14"/>
    <p:sldId id="277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347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Vidhani" userId="a567152c7f1e2eea" providerId="LiveId" clId="{E8F944FF-B363-4884-82F4-E3F7459D2566}"/>
    <pc:docChg chg="custSel modSld">
      <pc:chgData name="Monika Vidhani" userId="a567152c7f1e2eea" providerId="LiveId" clId="{E8F944FF-B363-4884-82F4-E3F7459D2566}" dt="2022-08-07T18:23:44.478" v="366" actId="20577"/>
      <pc:docMkLst>
        <pc:docMk/>
      </pc:docMkLst>
      <pc:sldChg chg="modSp mod">
        <pc:chgData name="Monika Vidhani" userId="a567152c7f1e2eea" providerId="LiveId" clId="{E8F944FF-B363-4884-82F4-E3F7459D2566}" dt="2022-08-07T08:27:35.856" v="60" actId="20577"/>
        <pc:sldMkLst>
          <pc:docMk/>
          <pc:sldMk cId="1307440379" sldId="273"/>
        </pc:sldMkLst>
        <pc:spChg chg="mod">
          <ac:chgData name="Monika Vidhani" userId="a567152c7f1e2eea" providerId="LiveId" clId="{E8F944FF-B363-4884-82F4-E3F7459D2566}" dt="2022-08-07T08:27:20.090" v="22" actId="14100"/>
          <ac:spMkLst>
            <pc:docMk/>
            <pc:sldMk cId="1307440379" sldId="273"/>
            <ac:spMk id="4" creationId="{00000000-0000-0000-0000-000000000000}"/>
          </ac:spMkLst>
        </pc:spChg>
        <pc:spChg chg="mod">
          <ac:chgData name="Monika Vidhani" userId="a567152c7f1e2eea" providerId="LiveId" clId="{E8F944FF-B363-4884-82F4-E3F7459D2566}" dt="2022-08-07T08:27:35.856" v="60" actId="20577"/>
          <ac:spMkLst>
            <pc:docMk/>
            <pc:sldMk cId="1307440379" sldId="273"/>
            <ac:spMk id="6" creationId="{00000000-0000-0000-0000-000000000000}"/>
          </ac:spMkLst>
        </pc:spChg>
      </pc:sldChg>
      <pc:sldChg chg="modSp mod">
        <pc:chgData name="Monika Vidhani" userId="a567152c7f1e2eea" providerId="LiveId" clId="{E8F944FF-B363-4884-82F4-E3F7459D2566}" dt="2022-08-07T18:23:44.478" v="366" actId="20577"/>
        <pc:sldMkLst>
          <pc:docMk/>
          <pc:sldMk cId="2287409291" sldId="277"/>
        </pc:sldMkLst>
        <pc:spChg chg="mod">
          <ac:chgData name="Monika Vidhani" userId="a567152c7f1e2eea" providerId="LiveId" clId="{E8F944FF-B363-4884-82F4-E3F7459D2566}" dt="2022-08-07T18:23:44.478" v="366" actId="20577"/>
          <ac:spMkLst>
            <pc:docMk/>
            <pc:sldMk cId="2287409291" sldId="27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EB28-7C3A-482E-9F01-F5B3C9C3512C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07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4A-2270-4514-AFC7-58285840288B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47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5FFD-77DD-4A26-8FB4-BEF7FEAE09A4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90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0ED-5A6F-4EEF-8F9D-1EE01371587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12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1459-54E3-436A-9594-D0DBFCDD67C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494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796-0741-41D1-B56A-6D1921F76EB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86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244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26C2-068F-4130-A6AD-066D8F3A2A6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9A-33FB-4B27-85CB-0C99726C874C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02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417C-CA97-4532-9D04-41AF4EE017F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07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9166-FED1-4F98-BF9A-6BAE620783C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07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A60F-C607-44A5-AB0C-D72C4C171CCC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4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6" y="2707821"/>
            <a:ext cx="7663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TITLE OF THE TOPIC – TOOTH NOMENCLATURE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143500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DEPARTMENT OF CONSERVATIVE DENTISTRY AND ENDODONTICS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846364"/>
            <a:ext cx="1393371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FDI World Dental Federation (Two-digit Notation)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5638800" cy="6019800"/>
          </a:xfrm>
        </p:spPr>
        <p:txBody>
          <a:bodyPr>
            <a:no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Introduced in 1971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Also known as two-digit notation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 two digit system, first number represents tooth’s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quadrant while second number is the number of tooth from midline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Permanent upper right central incisor is designated as 11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Deciduous upper right central incisor is designated as 51.</a:t>
            </a:r>
          </a:p>
          <a:p>
            <a:pPr algn="just"/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Simple to understand ,Simple to teach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Simple to pronounce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No confusion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Each tooth has specific number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Easy to record on computers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Easy for charting.</a:t>
            </a:r>
          </a:p>
          <a:p>
            <a:pPr algn="just"/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Disadvantage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May be confused with universal tooth numbering system.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990600"/>
            <a:ext cx="2990850" cy="382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2278" y="4800600"/>
            <a:ext cx="281172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"/>
            <a:ext cx="396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3924300" cy="42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4736068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Anatomical crown and clinical crown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63927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When there is gingival recession, clinical crown 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longer than anatomical crown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065610"/>
            <a:ext cx="8545286" cy="1097926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71F16A-9CD4-1B75-8BC2-92DEBF62CFD8}"/>
              </a:ext>
            </a:extLst>
          </p:cNvPr>
          <p:cNvSpPr txBox="1"/>
          <p:nvPr/>
        </p:nvSpPr>
        <p:spPr>
          <a:xfrm>
            <a:off x="914400" y="3048000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There are different tooth notations for identifying specific tooth.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three most commons systems 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the “FDI World Dental Federation” notation,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“Universal” system and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“Zsigmondy-Palmer” system.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FDI system is used worldwide and the universal is used predominantly in the USA.</a:t>
            </a:r>
          </a:p>
        </p:txBody>
      </p:sp>
    </p:spTree>
    <p:extLst>
      <p:ext uri="{BB962C8B-B14F-4D97-AF65-F5344CB8AC3E}">
        <p14:creationId xmlns:p14="http://schemas.microsoft.com/office/powerpoint/2010/main" xmlns="" val="55692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514" y="3034393"/>
            <a:ext cx="692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Zsigmondy Palmer system.</a:t>
            </a:r>
          </a:p>
          <a:p>
            <a:pPr marL="342900" indent="-342900" defTabSz="685800"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Universal tooth nomenclature.</a:t>
            </a:r>
          </a:p>
          <a:p>
            <a:pPr marL="342900" indent="-342900" defTabSz="685800"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Short note on FDI system of tooth nomenclature.</a:t>
            </a:r>
          </a:p>
        </p:txBody>
      </p:sp>
    </p:spTree>
    <p:extLst>
      <p:ext uri="{BB962C8B-B14F-4D97-AF65-F5344CB8AC3E}">
        <p14:creationId xmlns:p14="http://schemas.microsoft.com/office/powerpoint/2010/main" xmlns="" val="228740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16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78D7D8-00F4-1D1B-456B-9A469905FA04}"/>
              </a:ext>
            </a:extLst>
          </p:cNvPr>
          <p:cNvSpPr txBox="1"/>
          <p:nvPr/>
        </p:nvSpPr>
        <p:spPr>
          <a:xfrm>
            <a:off x="914400" y="2590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Wheeler’s Dental Anatomy, Physiology and Occlusion- 10</a:t>
            </a:r>
            <a:r>
              <a:rPr lang="en-US" baseline="30000" dirty="0"/>
              <a:t>th</a:t>
            </a:r>
            <a:r>
              <a:rPr lang="en-US" dirty="0"/>
              <a:t> Edition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612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4427765"/>
            <a:ext cx="8123465" cy="10611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78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1229" y="1314453"/>
            <a:ext cx="6945086" cy="8273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4315331"/>
              </p:ext>
            </p:extLst>
          </p:nvPr>
        </p:nvGraphicFramePr>
        <p:xfrm>
          <a:off x="533401" y="2816678"/>
          <a:ext cx="7674428" cy="136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340874">
                <a:tc>
                  <a:txBody>
                    <a:bodyPr/>
                    <a:lstStyle/>
                    <a:p>
                      <a:r>
                        <a:rPr lang="en-US" sz="1000" dirty="0"/>
                        <a:t>Core areas*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Domain</a:t>
                      </a:r>
                      <a:r>
                        <a:rPr lang="en-US" sz="1000" baseline="0" dirty="0"/>
                        <a:t> **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Category 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000" dirty="0"/>
                        <a:t>Different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Cognitive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000" dirty="0"/>
                        <a:t>Introduction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Cognitive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Must know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000" dirty="0"/>
                        <a:t>Categories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Cognitive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257" y="4414707"/>
            <a:ext cx="621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*Subtopic of importance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**  Cognitive, Psychomotor   or Affective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# Must know , Nice to know  &amp; Desire to know 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( Table to be prepared as per the above format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743" y="2266325"/>
            <a:ext cx="7347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1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74838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smtClean="0"/>
              <a:t>•</a:t>
            </a:r>
            <a:r>
              <a:rPr lang="en-US" i="1" dirty="0" smtClean="0"/>
              <a:t>  </a:t>
            </a:r>
            <a:r>
              <a:rPr lang="en-US" sz="2400" i="1" dirty="0" smtClean="0"/>
              <a:t>Types </a:t>
            </a:r>
            <a:r>
              <a:rPr lang="en-US" sz="2400" i="1" dirty="0" smtClean="0"/>
              <a:t>of Human Teeth </a:t>
            </a:r>
          </a:p>
          <a:p>
            <a:r>
              <a:rPr lang="en-US" sz="2400" i="1" dirty="0" smtClean="0"/>
              <a:t>• Sets of Teeth </a:t>
            </a:r>
          </a:p>
          <a:p>
            <a:r>
              <a:rPr lang="en-US" sz="2400" i="1" dirty="0" smtClean="0"/>
              <a:t>• Tooth Notation Systems </a:t>
            </a:r>
          </a:p>
          <a:p>
            <a:r>
              <a:rPr lang="en-US" sz="2400" i="1" dirty="0" smtClean="0"/>
              <a:t>• Nomenclature of Tooth Surfaces </a:t>
            </a:r>
          </a:p>
          <a:p>
            <a:r>
              <a:rPr lang="en-US" sz="2400" i="1" dirty="0" smtClean="0"/>
              <a:t>• Nomenclature Related to </a:t>
            </a:r>
            <a:r>
              <a:rPr lang="en-US" sz="2400" i="1" smtClean="0"/>
              <a:t>Dental </a:t>
            </a:r>
            <a:r>
              <a:rPr lang="en-US" sz="2400" i="1" smtClean="0"/>
              <a:t>Caries</a:t>
            </a:r>
            <a:endParaRPr lang="en-US" sz="2400" i="1" dirty="0" smtClean="0"/>
          </a:p>
          <a:p>
            <a:r>
              <a:rPr lang="en-US" sz="2400" i="1" dirty="0" smtClean="0"/>
              <a:t>• Nomenclature Related to </a:t>
            </a:r>
            <a:r>
              <a:rPr lang="en-US" sz="2400" i="1" dirty="0" err="1" smtClean="0"/>
              <a:t>Noncarious</a:t>
            </a:r>
            <a:r>
              <a:rPr lang="en-US" sz="2400" i="1" dirty="0" smtClean="0"/>
              <a:t> Defects </a:t>
            </a:r>
            <a:r>
              <a:rPr lang="en-US" sz="2400" i="1" dirty="0" smtClean="0"/>
              <a:t>of Teeth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convenience human dentition is divided into four quadrants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upper (maxillary) right,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upper (maxillary) left,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right and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left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Right and left here relate to patient’s right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left side.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Why it is important to know anatomy of teeth?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It is important to understand anatomy of teeth because of following reasons: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maintenance of supporting tissues in a healthy state 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restoration of a damaged tooth to its original form.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optimal function of teet</a:t>
            </a:r>
            <a:r>
              <a:rPr lang="en-US" sz="2400" dirty="0"/>
              <a:t>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53000"/>
            <a:ext cx="7162800" cy="1143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Division of whole dentition into four quadrants, i.e. upper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right, upper left, lower right and lower left. Right and left relate to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patient’s right and left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447800"/>
            <a:ext cx="6477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/>
              <a:t>    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TOOTH NOTATION SYSTEMS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different tooth notations for identifying specific tooth.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three most commons systems are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“FDI World Dental Federation” notation,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“Universal” system and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“Zsigmondy-Palmer” system.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FDI system is used worldwide and the universal is used predominantly in the USA.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Zsigmondy-Palmer System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4648200" cy="601980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Introduced by ‘Zsigmondy’ in 1861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quadrant is designated by symbol ()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Permanent teeth are numbered 1 to 8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Primary teeth are indicated by A to E.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Simple and easy to use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Less chances of confusion between primary and permanent tooth as there is different notation, e.g. permanent teeth are described by numbers while primary teeth by alphabets.</a:t>
            </a:r>
          </a:p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Difficulty in communication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Confusion between upper and lower quadrants, while communication and transferring a data.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9624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Universal (National)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410200" cy="586740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 a unique number/letter for each tooth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Permanent teeth are numbered 1 to 32 starting from upper right molar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Deciduous teeth are designated as A to T, in this A is upper right second molar.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Unique letter or number for each tooth avoiding confusions.</a:t>
            </a:r>
          </a:p>
          <a:p>
            <a:pPr algn="just"/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Difficult to remember each letter or number of tooth.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2212" y="1143000"/>
            <a:ext cx="33217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655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Slide 1</vt:lpstr>
      <vt:lpstr>Specific learning Objectives </vt:lpstr>
      <vt:lpstr>Content</vt:lpstr>
      <vt:lpstr>Slide 4</vt:lpstr>
      <vt:lpstr>Slide 5</vt:lpstr>
      <vt:lpstr>Division of whole dentition into four quadrants, i.e. upper right, upper left, lower right and lower left. Right and left relate to patient’s right and left</vt:lpstr>
      <vt:lpstr>Slide 7</vt:lpstr>
      <vt:lpstr>Zsigmondy-Palmer System</vt:lpstr>
      <vt:lpstr>Universal (National) System</vt:lpstr>
      <vt:lpstr>FDI World Dental Federation (Two-digit Notation)</vt:lpstr>
      <vt:lpstr>Slide 11</vt:lpstr>
      <vt:lpstr>TAKE HOME MESSEGE/ FOR THE TOPIC COVERED (SUMMARY)  </vt:lpstr>
      <vt:lpstr>Question &amp; Answer Session</vt:lpstr>
      <vt:lpstr>REFERENCES  NAME OF THE BOOK WITH EDITION AND PAGE NUMBERS   ARTICLE ARE TO BE MENTIONED IF NEEDED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TOOTH NOMENCLATURE</dc:title>
  <dc:creator>test</dc:creator>
  <cp:lastModifiedBy>test</cp:lastModifiedBy>
  <cp:revision>37</cp:revision>
  <dcterms:created xsi:type="dcterms:W3CDTF">2022-07-11T03:41:50Z</dcterms:created>
  <dcterms:modified xsi:type="dcterms:W3CDTF">2023-04-18T07:08:41Z</dcterms:modified>
</cp:coreProperties>
</file>